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6" r:id="rId3"/>
    <p:sldId id="285" r:id="rId4"/>
    <p:sldId id="258" r:id="rId5"/>
    <p:sldId id="286" r:id="rId6"/>
    <p:sldId id="287" r:id="rId7"/>
    <p:sldId id="288" r:id="rId8"/>
    <p:sldId id="289" r:id="rId9"/>
    <p:sldId id="290" r:id="rId10"/>
    <p:sldId id="291" r:id="rId11"/>
    <p:sldId id="292" r:id="rId12"/>
    <p:sldId id="266" r:id="rId13"/>
    <p:sldId id="293" r:id="rId14"/>
    <p:sldId id="294" r:id="rId15"/>
    <p:sldId id="303" r:id="rId16"/>
    <p:sldId id="271" r:id="rId17"/>
    <p:sldId id="257" r:id="rId18"/>
    <p:sldId id="264" r:id="rId19"/>
    <p:sldId id="259" r:id="rId20"/>
    <p:sldId id="265" r:id="rId21"/>
    <p:sldId id="260" r:id="rId22"/>
    <p:sldId id="267" r:id="rId23"/>
    <p:sldId id="261" r:id="rId24"/>
    <p:sldId id="268" r:id="rId25"/>
    <p:sldId id="262" r:id="rId26"/>
    <p:sldId id="269" r:id="rId27"/>
    <p:sldId id="263" r:id="rId28"/>
    <p:sldId id="270" r:id="rId29"/>
    <p:sldId id="274" r:id="rId30"/>
    <p:sldId id="272" r:id="rId31"/>
    <p:sldId id="310" r:id="rId32"/>
    <p:sldId id="311" r:id="rId33"/>
    <p:sldId id="312" r:id="rId34"/>
    <p:sldId id="313" r:id="rId35"/>
    <p:sldId id="314" r:id="rId36"/>
    <p:sldId id="315" r:id="rId37"/>
    <p:sldId id="273" r:id="rId38"/>
    <p:sldId id="281" r:id="rId39"/>
    <p:sldId id="316" r:id="rId40"/>
    <p:sldId id="282" r:id="rId41"/>
    <p:sldId id="283" r:id="rId42"/>
    <p:sldId id="280" r:id="rId43"/>
    <p:sldId id="275" r:id="rId44"/>
    <p:sldId id="317" r:id="rId45"/>
    <p:sldId id="276" r:id="rId46"/>
    <p:sldId id="277" r:id="rId47"/>
    <p:sldId id="318" r:id="rId48"/>
    <p:sldId id="301" r:id="rId49"/>
    <p:sldId id="278" r:id="rId50"/>
    <p:sldId id="279" r:id="rId51"/>
    <p:sldId id="309" r:id="rId52"/>
    <p:sldId id="299" r:id="rId53"/>
    <p:sldId id="300" r:id="rId54"/>
    <p:sldId id="305" r:id="rId55"/>
    <p:sldId id="304" r:id="rId56"/>
    <p:sldId id="306" r:id="rId57"/>
    <p:sldId id="307" r:id="rId58"/>
    <p:sldId id="308" r:id="rId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S labs" initials="Al" lastIdx="4" clrIdx="0">
    <p:extLst>
      <p:ext uri="{19B8F6BF-5375-455C-9EA6-DF929625EA0E}">
        <p15:presenceInfo xmlns:p15="http://schemas.microsoft.com/office/powerpoint/2012/main" userId="S::amslabs@icn2.net::15515582-5887-4d12-89d3-103a781a458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74" autoAdjust="0"/>
    <p:restoredTop sz="96357" autoAdjust="0"/>
  </p:normalViewPr>
  <p:slideViewPr>
    <p:cSldViewPr snapToGrid="0">
      <p:cViewPr>
        <p:scale>
          <a:sx n="106" d="100"/>
          <a:sy n="106" d="100"/>
        </p:scale>
        <p:origin x="1208" y="63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4D796-0D5B-49A3-AF22-31A53FDC5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D9942-631C-4ECB-AC2C-BDCD72337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F6808-0806-4BE6-9F55-F2014E48B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E219E-0FB4-465D-BCDE-D12D91567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5F332-DE0F-452B-BEC5-E416C86EF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943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A98E5F-1283-4219-BC64-FD40B677B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F1AB4-7A1E-42E6-8B7F-1BE19F564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32961-66CE-4B8C-9524-F294B94D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C4FF35-D8FE-4723-A0C8-C2BE68BDC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D40C4-77C0-4BB2-96A3-4071241E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9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D833F-6B71-4A1F-B950-20E86B44B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97424C-D937-48F6-9549-93BB1F4E13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56A9F-4867-49B5-A35C-418A6C3AE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81D10-29DF-4F09-B633-9527E0481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751A9-041D-48D6-9785-E10E93367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61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8A5C-ECF8-4C30-9088-E010E5F36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D4621-AD15-4093-91B4-E4696679B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5B564-3F90-4895-B66B-9B1E00250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3A54F8-FFFD-4C73-A678-2E755281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2803AA-41E4-48B4-818B-C2C81A802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58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A95D7-B33D-467E-ADB1-9BD4ABDB5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074ED-9979-40EF-9EBF-9735C976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FE0D0-2F96-4E66-9E00-8012E924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61687-D02A-4F7D-8A4D-7511C4615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80E8F-F499-4305-B852-A229A24F4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39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2CBC5-1900-4FF5-9EDC-25047FC06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A9519E-573C-4317-925A-0ED972497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6EFDED-1CC7-4910-AD08-AF1C5F9298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086AC-2A2F-4249-9B1B-49B7E7CE0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0B9A4B-79E6-46F8-9427-AB7EC8496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8781E-C330-44BB-BEBD-148D5E6A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68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550D-E7DB-4430-9487-7C9E8BD18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7D4AF-5C03-44FB-8B9C-E3D7F7F874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33A5B4-373C-4883-AAF3-4400E55593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565FA6-4FFD-4026-A105-A132DE3767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2C7BA8-FCD3-4F93-9023-F3C7CFD67A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682BF2-838A-488B-9A36-464EB1288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DDB095-3E5D-4B2E-A0BE-6C05B0C5C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1B169-E53C-4543-8D68-3AFF77AF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70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ED198-AA31-4AE5-9B99-03DA385F3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CFEB55-26DB-47CD-A5BF-73B7E2B5E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CD1230-BECA-4E74-BA90-76E0C339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209B54-3EE2-44F0-B4FD-B7C457899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927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42B435-C10A-442A-AC0E-80657EFF1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0B454E-9820-434B-B1EA-21FC90197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922313-3379-45FB-A300-A2DC709A8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353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BB12E-5041-4E37-AB8E-7025D4FD9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60460-D7FA-4AE2-A9DE-072BDFBF0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0DD750-0B10-45EA-8FB8-3E628EB6C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C2ED2-15C0-4BFF-930E-7770EB84B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754A03-099E-415E-858A-974525D98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62D24-5EA6-489C-ABB3-A9E14624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29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DB29D-8D28-4998-BE3C-5E9A8D0C4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327A40-D631-4869-8889-754806DEC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5DC319-6F4E-4603-9084-32D17F561D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503FE-97DD-4EAC-8906-5AF18719C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8324C-C18B-474A-92FD-2BE29D9AB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989A4-11BE-4AA9-8138-F1D0A537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5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7D25F1-FC28-4B93-BB6C-0AE3D2995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249D3D-739C-4DCC-BAC5-DE73C8273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D79E4-85BB-4E57-9176-547BA0F2DC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62412-F6FA-4FC8-A700-31FF61067143}" type="datetimeFigureOut">
              <a:rPr lang="en-US" smtClean="0"/>
              <a:t>8/31/25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1675D-E8AD-44E0-9BDC-342C7E119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D8CA6-CA5A-40A8-8CDD-F88C9E0AA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B0861-17C2-456C-9DA2-AECB7F38F4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80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60F34-3547-4C44-A0EC-F8849B64B8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Sc51 dev01 ebl02 </a:t>
            </a:r>
            <a:r>
              <a:rPr lang="en-US" dirty="0" err="1"/>
              <a:t>Ti-Ti</a:t>
            </a:r>
            <a:r>
              <a:rPr lang="en-US" dirty="0"/>
              <a:t> Pd-</a:t>
            </a:r>
            <a:r>
              <a:rPr lang="en-US" dirty="0" err="1"/>
              <a:t>Ti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BBD40-C966-41C8-873F-E0372388C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262" y="3509963"/>
            <a:ext cx="265747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265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DE335F-7CB2-7185-B01D-E933BB30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500nm Ti-Pd H1 T </a:t>
            </a:r>
            <a:r>
              <a:rPr lang="es-ES" dirty="0" err="1"/>
              <a:t>sweep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CCF67DF-F55B-4BCF-9639-38181E68B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3097"/>
            <a:ext cx="5217129" cy="33090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99FF77-4744-49AB-8D77-1B18E2850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73097"/>
            <a:ext cx="4787079" cy="322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7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F5D33-55D9-9306-BE5B-C6D91EA4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1000nm Ti-Ti 298K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0A90F5B-1AD5-4120-A8BE-FB3E56640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12305"/>
            <a:ext cx="5669483" cy="230878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D1C177-81DE-43F6-A1A0-B02A79396F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880" y="2412305"/>
            <a:ext cx="5344744" cy="230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5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D50CC9-AF15-5882-0F89-BE2EFA05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1000nm Ti-Ti F1 T </a:t>
            </a:r>
            <a:r>
              <a:rPr lang="es-ES" dirty="0" err="1"/>
              <a:t>sweep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6D59DF9-750E-4275-864C-1C5D0F783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669" y="2215464"/>
            <a:ext cx="5291203" cy="335604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31F04B-E15C-4173-84A7-1B6D100B99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5463"/>
            <a:ext cx="4988133" cy="33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13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41D8FE-A49E-16B8-81B1-AD6582128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1000nm Ti-Pd 298K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61AEFA-981C-49FB-BB65-600D099CB2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30906"/>
            <a:ext cx="5433391" cy="2212636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F46393-B084-4D8C-9076-0E1CB83DD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09" y="2430906"/>
            <a:ext cx="5154755" cy="222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83E6C5-7420-99A1-5F07-91D5B3110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1000nm Ti-Pd G3 T </a:t>
            </a:r>
            <a:r>
              <a:rPr lang="es-ES" dirty="0" err="1"/>
              <a:t>sweep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2F21AF-16F6-4FC3-BE93-3B63FED447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6096" y="2107095"/>
            <a:ext cx="5577257" cy="353748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7C49C4-93A0-4888-9145-1954602DD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05" y="2107095"/>
            <a:ext cx="5257800" cy="35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67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A4B1F-BC86-460E-A35C-F4EBE42B8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0467"/>
          </a:xfrm>
        </p:spPr>
        <p:txBody>
          <a:bodyPr>
            <a:normAutofit fontScale="90000"/>
          </a:bodyPr>
          <a:lstStyle/>
          <a:p>
            <a:r>
              <a:rPr lang="en-US" dirty="0"/>
              <a:t>Mean ± </a:t>
            </a:r>
            <a:r>
              <a:rPr lang="el-GR" dirty="0"/>
              <a:t>σ</a:t>
            </a:r>
            <a:r>
              <a:rPr lang="en-US" dirty="0"/>
              <a:t> 298K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A31C4B-08BD-4A79-A3A2-7AEA962AC3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23" y="1471535"/>
            <a:ext cx="5730123" cy="2340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00FD0A-80C2-404F-8AC6-506E3D1288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3" y="1471535"/>
            <a:ext cx="5417016" cy="234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12E75A-9231-483B-9688-A99ABDAAF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03" y="4277478"/>
            <a:ext cx="5417016" cy="2340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7773B8-8971-40F3-9130-CF48EF6EA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223" y="4277478"/>
            <a:ext cx="5730122" cy="234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2EEB6C-C032-465E-B4CC-35781865BBE6}"/>
              </a:ext>
            </a:extLst>
          </p:cNvPr>
          <p:cNvSpPr txBox="1"/>
          <p:nvPr/>
        </p:nvSpPr>
        <p:spPr>
          <a:xfrm>
            <a:off x="2622288" y="1050934"/>
            <a:ext cx="70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F52D52-76E6-4240-9D69-8D73CAE869B0}"/>
              </a:ext>
            </a:extLst>
          </p:cNvPr>
          <p:cNvSpPr txBox="1"/>
          <p:nvPr/>
        </p:nvSpPr>
        <p:spPr>
          <a:xfrm>
            <a:off x="2737200" y="3861114"/>
            <a:ext cx="70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BACKWARD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290280-E5D7-4B60-BF2A-E0EF435B353C}"/>
              </a:ext>
            </a:extLst>
          </p:cNvPr>
          <p:cNvSpPr txBox="1"/>
          <p:nvPr/>
        </p:nvSpPr>
        <p:spPr>
          <a:xfrm>
            <a:off x="0" y="1770619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Ti-Ti</a:t>
            </a:r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AAEAD-1453-4E8D-8431-3A4144518CCC}"/>
              </a:ext>
            </a:extLst>
          </p:cNvPr>
          <p:cNvSpPr txBox="1"/>
          <p:nvPr/>
        </p:nvSpPr>
        <p:spPr>
          <a:xfrm>
            <a:off x="0" y="2950775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</a:t>
            </a:r>
            <a:r>
              <a:rPr lang="en-US" dirty="0"/>
              <a:t>-Pd</a:t>
            </a:r>
            <a:endParaRPr lang="es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5DFC6F-926F-42EF-9731-CBF4B4B659D3}"/>
              </a:ext>
            </a:extLst>
          </p:cNvPr>
          <p:cNvSpPr txBox="1"/>
          <p:nvPr/>
        </p:nvSpPr>
        <p:spPr>
          <a:xfrm>
            <a:off x="0" y="4632266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Ti-Ti</a:t>
            </a:r>
            <a:endParaRPr lang="es-E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B870E5-6906-4D97-A18D-82E2325B52C6}"/>
              </a:ext>
            </a:extLst>
          </p:cNvPr>
          <p:cNvSpPr txBox="1"/>
          <p:nvPr/>
        </p:nvSpPr>
        <p:spPr>
          <a:xfrm>
            <a:off x="0" y="5812422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</a:t>
            </a:r>
            <a:r>
              <a:rPr lang="en-US" dirty="0"/>
              <a:t>-Pd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931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CB94-C827-4DCC-8E72-AE810877E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503"/>
            <a:ext cx="10515600" cy="189099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Idvg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9730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Ti-Ti</a:t>
            </a:r>
            <a:r>
              <a:rPr lang="en-US" dirty="0"/>
              <a:t> 200nm @298K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E80F8-C1B0-45E1-9334-E1242514C575}"/>
              </a:ext>
            </a:extLst>
          </p:cNvPr>
          <p:cNvSpPr txBox="1"/>
          <p:nvPr/>
        </p:nvSpPr>
        <p:spPr>
          <a:xfrm>
            <a:off x="7834182" y="658574"/>
            <a:ext cx="3687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Falta F2 que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està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fitxers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separats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4B003-6734-477B-82DA-2C830A725E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070" y="4090412"/>
            <a:ext cx="9983186" cy="18080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2D3B426-DC67-48FA-8E60-80AA16D26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23070" y="1863562"/>
            <a:ext cx="9602400" cy="1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08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E3 (</a:t>
            </a:r>
            <a:r>
              <a:rPr lang="en-US" dirty="0" err="1"/>
              <a:t>Ti-Ti</a:t>
            </a:r>
            <a:r>
              <a:rPr lang="en-US" dirty="0"/>
              <a:t>) 200nm T sweep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8DCAA5-5E81-44DC-88DC-8D29A5FFE1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3151" y="1893432"/>
            <a:ext cx="5801846" cy="36987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A6903D-8704-4334-9EFB-F9C8601FF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117" y="1894232"/>
            <a:ext cx="5549734" cy="369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35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-Pd 200nm @298K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80560-E565-4602-BE5B-A6EDA9A68D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12934" y="2477017"/>
            <a:ext cx="5557651" cy="2274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ABE867-E716-4576-A013-A28F604B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99" y="2477017"/>
            <a:ext cx="5345669" cy="2274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F47E2-653B-4B53-BA85-4BB23E8BC83A}"/>
              </a:ext>
            </a:extLst>
          </p:cNvPr>
          <p:cNvSpPr txBox="1"/>
          <p:nvPr/>
        </p:nvSpPr>
        <p:spPr>
          <a:xfrm>
            <a:off x="533399" y="5353471"/>
            <a:ext cx="366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* H3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el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deixem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fora per fer la </a:t>
            </a:r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mitjana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359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1CB94-C827-4DCC-8E72-AE810877E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3503"/>
            <a:ext cx="10515600" cy="1890993"/>
          </a:xfrm>
        </p:spPr>
        <p:txBody>
          <a:bodyPr anchor="ctr">
            <a:normAutofit/>
          </a:bodyPr>
          <a:lstStyle/>
          <a:p>
            <a:pPr algn="ctr"/>
            <a:r>
              <a:rPr lang="en-US" dirty="0" err="1"/>
              <a:t>Idvd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485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G1 (</a:t>
            </a:r>
            <a:r>
              <a:rPr lang="en-US" dirty="0" err="1"/>
              <a:t>Ti</a:t>
            </a:r>
            <a:r>
              <a:rPr lang="en-US" dirty="0"/>
              <a:t>-Pd) 200nm T sweep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3312FD-46C8-46A2-AF5F-9350169F1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612" y="1693068"/>
            <a:ext cx="5247040" cy="35054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54CF73-FDE4-440C-9F42-B54CD960F9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7624" y="1735507"/>
            <a:ext cx="5663316" cy="361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49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Ti-Ti</a:t>
            </a:r>
            <a:r>
              <a:rPr lang="en-US" dirty="0"/>
              <a:t> 500nm @298K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7874D4-D8A9-4954-8091-09DF4E79B7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06789" y="1734850"/>
            <a:ext cx="5500227" cy="33949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F04A4-EC81-4E77-A869-AC9EDB610D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734850"/>
            <a:ext cx="5047013" cy="338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23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E1 (</a:t>
            </a:r>
            <a:r>
              <a:rPr lang="en-US" dirty="0" err="1"/>
              <a:t>Ti-Ti</a:t>
            </a:r>
            <a:r>
              <a:rPr lang="en-US" dirty="0"/>
              <a:t>) 500nm T sweep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974549-5C7D-46E8-B93E-E85D3D246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1735" y="1948458"/>
            <a:ext cx="5601508" cy="35439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07CFC3-A273-4FFD-92B9-B065F6DD10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8757" y="1948458"/>
            <a:ext cx="5601508" cy="374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9737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-Pd 500nm @298K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EEB188C-39D2-4639-B7F5-F6321EB91C19}"/>
              </a:ext>
            </a:extLst>
          </p:cNvPr>
          <p:cNvGrpSpPr/>
          <p:nvPr/>
        </p:nvGrpSpPr>
        <p:grpSpPr>
          <a:xfrm>
            <a:off x="221824" y="2406359"/>
            <a:ext cx="11748352" cy="2391581"/>
            <a:chOff x="443648" y="2685565"/>
            <a:chExt cx="11748352" cy="239158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C437E5E-0988-4023-B60D-1AB0E3066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43648" y="2685565"/>
              <a:ext cx="5575547" cy="2391581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255A597-5943-40B4-8528-8C5D575384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04438" y="2685565"/>
              <a:ext cx="5887562" cy="23915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2048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H1 (</a:t>
            </a:r>
            <a:r>
              <a:rPr lang="en-US" dirty="0" err="1"/>
              <a:t>Ti</a:t>
            </a:r>
            <a:r>
              <a:rPr lang="en-US" dirty="0"/>
              <a:t>-Pd) 500nm T sweep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51DCD2-5B76-4E1C-BAF3-A1770EAC4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67269" y="2054431"/>
            <a:ext cx="5205286" cy="3293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98DB5C-A245-4D34-B7D2-7B965AD8A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9445" y="2054431"/>
            <a:ext cx="4968836" cy="32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0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Ti-Ti</a:t>
            </a:r>
            <a:r>
              <a:rPr lang="en-US" dirty="0"/>
              <a:t> 1000nm @298K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9BAEBC8-333E-4FBE-B809-AE1E909B5FDD}"/>
              </a:ext>
            </a:extLst>
          </p:cNvPr>
          <p:cNvGrpSpPr/>
          <p:nvPr/>
        </p:nvGrpSpPr>
        <p:grpSpPr>
          <a:xfrm>
            <a:off x="503614" y="2368307"/>
            <a:ext cx="11184771" cy="2283839"/>
            <a:chOff x="95156" y="2179843"/>
            <a:chExt cx="11184771" cy="22838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2CBB6B-872B-4B0C-A0E9-F160EE2ABF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5156" y="2179843"/>
              <a:ext cx="5300250" cy="227349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D07319-57EC-4636-B717-B6203BAF8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671691" y="2179843"/>
              <a:ext cx="5608236" cy="22838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6596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 (</a:t>
            </a:r>
            <a:r>
              <a:rPr lang="en-US" dirty="0" err="1"/>
              <a:t>Ti-Ti</a:t>
            </a:r>
            <a:r>
              <a:rPr lang="en-US" dirty="0"/>
              <a:t>) 1000nm T sweep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EBDA3C-912A-486A-95A6-EA4CB74FF1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939" y="1931395"/>
            <a:ext cx="5258496" cy="3513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4F0036-1AF9-4EA5-A744-A98EEC2A3C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485" y="1931395"/>
            <a:ext cx="5538856" cy="35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587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2FFAFE2-536E-41F0-9E03-CD550F5D55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8725" y="2994401"/>
            <a:ext cx="4837407" cy="2089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</a:t>
            </a:r>
            <a:r>
              <a:rPr lang="en-US" dirty="0"/>
              <a:t>-Pd 1000nm @298K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72645E-0DE5-4BBC-900A-43C9E5650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959035"/>
            <a:ext cx="5218167" cy="212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5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410C6-3BBC-49B6-92ED-68EDC93FB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G3 (</a:t>
            </a:r>
            <a:r>
              <a:rPr lang="en-US" dirty="0" err="1"/>
              <a:t>Ti</a:t>
            </a:r>
            <a:r>
              <a:rPr lang="en-US" dirty="0"/>
              <a:t>-Pd) 1000nm T sweep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6E1086-03E0-4AD2-B4FB-BAA518BEC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877" y="1890215"/>
            <a:ext cx="5766639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FCEE3E-E172-4BAA-AEDE-F1CE0E412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84" y="1890215"/>
            <a:ext cx="54747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117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10F54-8432-4506-950A-9450CB531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34973"/>
          </a:xfrm>
        </p:spPr>
        <p:txBody>
          <a:bodyPr>
            <a:normAutofit fontScale="90000"/>
          </a:bodyPr>
          <a:lstStyle/>
          <a:p>
            <a:r>
              <a:rPr lang="en-US" dirty="0"/>
              <a:t>Mean ± </a:t>
            </a:r>
            <a:r>
              <a:rPr lang="el-GR" dirty="0"/>
              <a:t>σ</a:t>
            </a:r>
            <a:r>
              <a:rPr lang="en-US" dirty="0"/>
              <a:t> 298K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9F908-B6AA-42DB-A4CD-C3770AF56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71" y="1370936"/>
            <a:ext cx="5660440" cy="23679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EB065E-3014-4BF3-B461-F5F1086858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00" y="1370936"/>
            <a:ext cx="5735811" cy="2413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0D9510-1C1A-420C-8416-1C7731AC0E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3" y="4309710"/>
            <a:ext cx="5651868" cy="23679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657419-E5DC-4A6B-8DEA-1DCEC75C01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71" y="4309710"/>
            <a:ext cx="5651868" cy="23547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EFEC7-EE29-4688-AF11-83FE19B24564}"/>
              </a:ext>
            </a:extLst>
          </p:cNvPr>
          <p:cNvSpPr txBox="1"/>
          <p:nvPr/>
        </p:nvSpPr>
        <p:spPr>
          <a:xfrm>
            <a:off x="2622288" y="1050934"/>
            <a:ext cx="70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FORWARD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CC167F-7C37-461E-B93C-10C9AD09B734}"/>
              </a:ext>
            </a:extLst>
          </p:cNvPr>
          <p:cNvSpPr txBox="1"/>
          <p:nvPr/>
        </p:nvSpPr>
        <p:spPr>
          <a:xfrm>
            <a:off x="2622288" y="3874208"/>
            <a:ext cx="7096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BACKWARD</a:t>
            </a:r>
            <a:endParaRPr lang="es-E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09B324-428F-4FD2-B448-962769738834}"/>
              </a:ext>
            </a:extLst>
          </p:cNvPr>
          <p:cNvSpPr txBox="1"/>
          <p:nvPr/>
        </p:nvSpPr>
        <p:spPr>
          <a:xfrm>
            <a:off x="0" y="1770619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Ti-Ti</a:t>
            </a:r>
            <a:endParaRPr lang="es-E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C15977E-54B9-42C5-8191-200826DB627D}"/>
              </a:ext>
            </a:extLst>
          </p:cNvPr>
          <p:cNvSpPr txBox="1"/>
          <p:nvPr/>
        </p:nvSpPr>
        <p:spPr>
          <a:xfrm>
            <a:off x="0" y="2950775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</a:t>
            </a:r>
            <a:r>
              <a:rPr lang="en-US" dirty="0"/>
              <a:t>-Pd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2092A0-83D5-4D7B-B0D0-80AD14168AEF}"/>
              </a:ext>
            </a:extLst>
          </p:cNvPr>
          <p:cNvSpPr txBox="1"/>
          <p:nvPr/>
        </p:nvSpPr>
        <p:spPr>
          <a:xfrm>
            <a:off x="0" y="4632266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Ti-Ti</a:t>
            </a:r>
            <a:endParaRPr lang="es-E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AD63D-381E-4CCF-861C-9C26E85E830A}"/>
              </a:ext>
            </a:extLst>
          </p:cNvPr>
          <p:cNvSpPr txBox="1"/>
          <p:nvPr/>
        </p:nvSpPr>
        <p:spPr>
          <a:xfrm>
            <a:off x="0" y="5812422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Ti</a:t>
            </a:r>
            <a:r>
              <a:rPr lang="en-US" dirty="0"/>
              <a:t>-Pd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272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2DF479-B0D1-1F7B-F529-9E1056F61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200nm Ti-Ti 298K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75AF35-40AF-47E0-8F6A-855EF621A0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609" y="1922104"/>
            <a:ext cx="5667620" cy="351189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CCD222-FFAA-46DE-AA08-C84CB02696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80" y="1922104"/>
            <a:ext cx="5165652" cy="351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46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878C9-29D2-456B-B448-5CCD65C8B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2631"/>
            <a:ext cx="10515600" cy="2852737"/>
          </a:xfrm>
        </p:spPr>
        <p:txBody>
          <a:bodyPr anchor="ctr"/>
          <a:lstStyle/>
          <a:p>
            <a:pPr algn="ctr"/>
            <a:r>
              <a:rPr lang="en-US" dirty="0"/>
              <a:t>FET parameters</a:t>
            </a:r>
          </a:p>
        </p:txBody>
      </p:sp>
    </p:spTree>
    <p:extLst>
      <p:ext uri="{BB962C8B-B14F-4D97-AF65-F5344CB8AC3E}">
        <p14:creationId xmlns:p14="http://schemas.microsoft.com/office/powerpoint/2010/main" val="236473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2004-E01F-4AFE-ADD0-CF213B47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Ids_on</a:t>
            </a:r>
            <a:r>
              <a:rPr lang="en-US" dirty="0"/>
              <a:t> </a:t>
            </a:r>
            <a:r>
              <a:rPr lang="en-US" dirty="0" err="1"/>
              <a:t>Ti-Ti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AA1BBF-ABBB-4426-A5B1-6FE650929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701" y="1825625"/>
            <a:ext cx="10030598" cy="4351338"/>
          </a:xfrm>
        </p:spPr>
      </p:pic>
    </p:spTree>
    <p:extLst>
      <p:ext uri="{BB962C8B-B14F-4D97-AF65-F5344CB8AC3E}">
        <p14:creationId xmlns:p14="http://schemas.microsoft.com/office/powerpoint/2010/main" val="3350184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22004-E01F-4AFE-ADD0-CF213B47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Ids_on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-Pd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F5558B-FE82-47B5-9B43-C1C1F55A3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701" y="1825625"/>
            <a:ext cx="10030598" cy="4351338"/>
          </a:xfrm>
        </p:spPr>
      </p:pic>
    </p:spTree>
    <p:extLst>
      <p:ext uri="{BB962C8B-B14F-4D97-AF65-F5344CB8AC3E}">
        <p14:creationId xmlns:p14="http://schemas.microsoft.com/office/powerpoint/2010/main" val="1028598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990-A0A5-4AC4-93C0-B9E96172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Ids_off</a:t>
            </a:r>
            <a:r>
              <a:rPr lang="en-US" dirty="0"/>
              <a:t> </a:t>
            </a:r>
            <a:r>
              <a:rPr lang="en-US" dirty="0" err="1"/>
              <a:t>Ti-Ti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390899-CA2B-4B72-862B-BAECF0755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142" y="1838946"/>
            <a:ext cx="10103715" cy="4324696"/>
          </a:xfrm>
        </p:spPr>
      </p:pic>
    </p:spTree>
    <p:extLst>
      <p:ext uri="{BB962C8B-B14F-4D97-AF65-F5344CB8AC3E}">
        <p14:creationId xmlns:p14="http://schemas.microsoft.com/office/powerpoint/2010/main" val="18184677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990-A0A5-4AC4-93C0-B9E96172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Ids_off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-Pd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1F8D11-5B0D-4311-A90E-178C8278E1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4142" y="1827343"/>
            <a:ext cx="10103715" cy="4347902"/>
          </a:xfrm>
        </p:spPr>
      </p:pic>
    </p:spTree>
    <p:extLst>
      <p:ext uri="{BB962C8B-B14F-4D97-AF65-F5344CB8AC3E}">
        <p14:creationId xmlns:p14="http://schemas.microsoft.com/office/powerpoint/2010/main" val="321950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990-A0A5-4AC4-93C0-B9E96172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</a:t>
            </a:r>
            <a:r>
              <a:rPr lang="en-US" dirty="0" err="1"/>
              <a:t>Ti-Ti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7512FE-E8DB-440F-A8F0-D95E23DBF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84" y="1825625"/>
            <a:ext cx="10283230" cy="4351338"/>
          </a:xfrm>
        </p:spPr>
      </p:pic>
    </p:spTree>
    <p:extLst>
      <p:ext uri="{BB962C8B-B14F-4D97-AF65-F5344CB8AC3E}">
        <p14:creationId xmlns:p14="http://schemas.microsoft.com/office/powerpoint/2010/main" val="1996126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D8990-A0A5-4AC4-93C0-B9E96172E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Ratio </a:t>
            </a:r>
            <a:r>
              <a:rPr lang="en-US" dirty="0" err="1"/>
              <a:t>Ti</a:t>
            </a:r>
            <a:r>
              <a:rPr lang="en-US" dirty="0"/>
              <a:t>-Pd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94A25EC-7052-4C17-9E88-386ACCB26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4384" y="1825625"/>
            <a:ext cx="10283230" cy="4351338"/>
          </a:xfrm>
        </p:spPr>
      </p:pic>
    </p:spTree>
    <p:extLst>
      <p:ext uri="{BB962C8B-B14F-4D97-AF65-F5344CB8AC3E}">
        <p14:creationId xmlns:p14="http://schemas.microsoft.com/office/powerpoint/2010/main" val="1941028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V_th</a:t>
            </a:r>
            <a:r>
              <a:rPr lang="en-US" dirty="0"/>
              <a:t> </a:t>
            </a:r>
            <a:r>
              <a:rPr lang="en-US" dirty="0" err="1"/>
              <a:t>Ti-Ti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F47306-FF06-4E66-89F7-F6AEED1AA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530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1501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V_th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-Pd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E5B5F-374F-4C5B-97D1-E130ACFB0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059" y="2514599"/>
            <a:ext cx="6096000" cy="26798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26CE0E-112B-43BB-83EE-A15C271B5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10515600" cy="453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063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813F7-6298-45AF-8134-3002ABD2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V_th</a:t>
            </a:r>
            <a:r>
              <a:rPr lang="en-US" dirty="0"/>
              <a:t> box plot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4BB37-5391-4430-BD7C-FF015C681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13" y="1511198"/>
            <a:ext cx="11208774" cy="498167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BBEBDD-535C-4E5E-8486-9C61BCCB08E4}"/>
              </a:ext>
            </a:extLst>
          </p:cNvPr>
          <p:cNvSpPr txBox="1"/>
          <p:nvPr/>
        </p:nvSpPr>
        <p:spPr>
          <a:xfrm>
            <a:off x="2622287" y="1134792"/>
            <a:ext cx="709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Ti-Ti</a:t>
            </a:r>
            <a:endParaRPr lang="es-E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31878B-DD73-486E-A44C-E93A4D2C0692}"/>
              </a:ext>
            </a:extLst>
          </p:cNvPr>
          <p:cNvSpPr txBox="1"/>
          <p:nvPr/>
        </p:nvSpPr>
        <p:spPr>
          <a:xfrm>
            <a:off x="2587373" y="3784004"/>
            <a:ext cx="71658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Ti</a:t>
            </a:r>
            <a:r>
              <a:rPr lang="en-US" sz="1400" dirty="0"/>
              <a:t>-Pd</a:t>
            </a:r>
            <a:endParaRPr lang="es-E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63B002-BF40-4494-AE44-D983DD18F5EE}"/>
              </a:ext>
            </a:extLst>
          </p:cNvPr>
          <p:cNvSpPr txBox="1"/>
          <p:nvPr/>
        </p:nvSpPr>
        <p:spPr>
          <a:xfrm>
            <a:off x="0" y="1770619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Fw</a:t>
            </a: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B37A93-4D2F-4869-8805-F78CB51F3D71}"/>
              </a:ext>
            </a:extLst>
          </p:cNvPr>
          <p:cNvSpPr txBox="1"/>
          <p:nvPr/>
        </p:nvSpPr>
        <p:spPr>
          <a:xfrm>
            <a:off x="0" y="2950775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Bw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FFBDB-80B9-4BE1-A41D-7F742A2BC534}"/>
              </a:ext>
            </a:extLst>
          </p:cNvPr>
          <p:cNvSpPr txBox="1"/>
          <p:nvPr/>
        </p:nvSpPr>
        <p:spPr>
          <a:xfrm>
            <a:off x="0" y="4632266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Fw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009EE9-FA3D-45FF-BE40-62D7A21E4B26}"/>
              </a:ext>
            </a:extLst>
          </p:cNvPr>
          <p:cNvSpPr txBox="1"/>
          <p:nvPr/>
        </p:nvSpPr>
        <p:spPr>
          <a:xfrm>
            <a:off x="0" y="5812422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48527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391265-4C0A-69E2-8367-5F498B3C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200nm Ti-Ti E3 T </a:t>
            </a:r>
            <a:r>
              <a:rPr lang="es-ES" dirty="0" err="1"/>
              <a:t>sweep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5614FA-CB97-4855-BFC9-B4A2BEE8E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79" y="1994525"/>
            <a:ext cx="5608360" cy="3557208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31F4C87-92CA-41AE-BCCD-B822B27A8F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95" y="1994525"/>
            <a:ext cx="5324482" cy="355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14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 Ti-Ti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4B4510-F237-49EB-A6A5-6CA46042F8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7696" y="1690688"/>
            <a:ext cx="10426104" cy="447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750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SS Ti-Pd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535F8D-97A1-45A7-BC75-D0EE4211E5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515600" cy="451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0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</a:t>
            </a:r>
            <a:r>
              <a:rPr lang="en-US" dirty="0"/>
              <a:t>_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Ti-Ti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F898DB-3AE9-46EF-BD81-F822EAFFDCEB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params_mu_lin_TiTi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3024FE-30D2-4B9C-9874-2754DBB82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37337"/>
            <a:ext cx="10515600" cy="44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495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</a:t>
            </a:r>
            <a:r>
              <a:rPr lang="en-US" dirty="0"/>
              <a:t>_</a:t>
            </a:r>
            <a:r>
              <a:rPr lang="en-US" dirty="0" err="1"/>
              <a:t>lin</a:t>
            </a:r>
            <a:r>
              <a:rPr lang="en-US" dirty="0"/>
              <a:t> </a:t>
            </a:r>
            <a:r>
              <a:rPr lang="en-US" dirty="0" err="1"/>
              <a:t>Ti</a:t>
            </a:r>
            <a:r>
              <a:rPr lang="en-US" dirty="0"/>
              <a:t>-Pd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20735-C6BC-4F3C-8C0D-74E076CBA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17639"/>
            <a:ext cx="10515600" cy="44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09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24BD-EDA4-45A2-8E15-6A525EA1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</a:t>
            </a:r>
            <a:r>
              <a:rPr lang="en-US" dirty="0"/>
              <a:t>_</a:t>
            </a:r>
            <a:r>
              <a:rPr lang="en-US" dirty="0" err="1"/>
              <a:t>lin</a:t>
            </a:r>
            <a:r>
              <a:rPr lang="en-US" dirty="0"/>
              <a:t> box plot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6B67FE-B67C-4B54-B7E5-28D26AF6C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47" y="1465006"/>
            <a:ext cx="11312705" cy="502786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0BCBF6-FA57-4278-9BE8-B15996C42378}"/>
              </a:ext>
            </a:extLst>
          </p:cNvPr>
          <p:cNvSpPr txBox="1"/>
          <p:nvPr/>
        </p:nvSpPr>
        <p:spPr>
          <a:xfrm>
            <a:off x="2661415" y="3784004"/>
            <a:ext cx="709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Ti</a:t>
            </a:r>
            <a:r>
              <a:rPr lang="en-US" sz="1400" dirty="0"/>
              <a:t>-Pd</a:t>
            </a:r>
            <a:endParaRPr lang="es-E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452A0A-07EC-484E-96CC-82944C838CFD}"/>
              </a:ext>
            </a:extLst>
          </p:cNvPr>
          <p:cNvSpPr txBox="1"/>
          <p:nvPr/>
        </p:nvSpPr>
        <p:spPr>
          <a:xfrm>
            <a:off x="0" y="1770619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Fw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52FDE5-AAD2-4B79-8FC4-41A3F84CFB2B}"/>
              </a:ext>
            </a:extLst>
          </p:cNvPr>
          <p:cNvSpPr txBox="1"/>
          <p:nvPr/>
        </p:nvSpPr>
        <p:spPr>
          <a:xfrm>
            <a:off x="0" y="2950775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Bw</a:t>
            </a: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AE222-F550-4093-AD1E-23E80065F4F7}"/>
              </a:ext>
            </a:extLst>
          </p:cNvPr>
          <p:cNvSpPr txBox="1"/>
          <p:nvPr/>
        </p:nvSpPr>
        <p:spPr>
          <a:xfrm>
            <a:off x="0" y="4632266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Fw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21B7AF-C72C-45A3-913A-ED9E517181B7}"/>
              </a:ext>
            </a:extLst>
          </p:cNvPr>
          <p:cNvSpPr txBox="1"/>
          <p:nvPr/>
        </p:nvSpPr>
        <p:spPr>
          <a:xfrm>
            <a:off x="0" y="5812422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Bw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36524-C68C-4CAA-9392-36DCD5854A83}"/>
              </a:ext>
            </a:extLst>
          </p:cNvPr>
          <p:cNvSpPr txBox="1"/>
          <p:nvPr/>
        </p:nvSpPr>
        <p:spPr>
          <a:xfrm>
            <a:off x="2661415" y="1188005"/>
            <a:ext cx="709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Ti-Ti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4516467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</a:t>
            </a:r>
            <a:r>
              <a:rPr lang="en-US" dirty="0"/>
              <a:t>_sat </a:t>
            </a:r>
            <a:r>
              <a:rPr lang="en-US" dirty="0" err="1"/>
              <a:t>Ti-Ti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03BC54-5322-426E-8505-0F249B361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844182"/>
            <a:ext cx="10515600" cy="44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907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</a:t>
            </a:r>
            <a:r>
              <a:rPr lang="en-US" dirty="0"/>
              <a:t>_sat </a:t>
            </a:r>
            <a:r>
              <a:rPr lang="en-US" dirty="0" err="1"/>
              <a:t>Ti</a:t>
            </a:r>
            <a:r>
              <a:rPr lang="en-US" dirty="0"/>
              <a:t>-Pd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7E883B-9FF3-4E72-9CBC-DB9864424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706" y="2367170"/>
            <a:ext cx="6719048" cy="2926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4429B8-66BE-4D0C-AC0F-C34802F770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1837337"/>
            <a:ext cx="10515599" cy="445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003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F24BD-EDA4-45A2-8E15-6A525EA1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</a:t>
            </a:r>
            <a:r>
              <a:rPr lang="en-US" dirty="0"/>
              <a:t>_sat box plot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460BF1-BA6D-4450-8B0E-00D79B163E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2" y="1646664"/>
            <a:ext cx="10903975" cy="4846211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196184-09DB-4C99-8B1A-AFCF4B1F7201}"/>
              </a:ext>
            </a:extLst>
          </p:cNvPr>
          <p:cNvSpPr txBox="1"/>
          <p:nvPr/>
        </p:nvSpPr>
        <p:spPr>
          <a:xfrm>
            <a:off x="2641318" y="3814782"/>
            <a:ext cx="709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Ti</a:t>
            </a:r>
            <a:r>
              <a:rPr lang="en-US" sz="1400" dirty="0"/>
              <a:t>-Pd</a:t>
            </a:r>
            <a:endParaRPr lang="es-E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F503A-0364-4EFF-BB8D-8A43346C4B73}"/>
              </a:ext>
            </a:extLst>
          </p:cNvPr>
          <p:cNvSpPr txBox="1"/>
          <p:nvPr/>
        </p:nvSpPr>
        <p:spPr>
          <a:xfrm>
            <a:off x="0" y="1770619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Fw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96CA62-D9E0-4BED-AE53-1729A689003A}"/>
              </a:ext>
            </a:extLst>
          </p:cNvPr>
          <p:cNvSpPr txBox="1"/>
          <p:nvPr/>
        </p:nvSpPr>
        <p:spPr>
          <a:xfrm>
            <a:off x="0" y="2950775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Bw</a:t>
            </a: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4A25AB-6C90-48E0-BEF3-46F83D531316}"/>
              </a:ext>
            </a:extLst>
          </p:cNvPr>
          <p:cNvSpPr txBox="1"/>
          <p:nvPr/>
        </p:nvSpPr>
        <p:spPr>
          <a:xfrm>
            <a:off x="0" y="4632266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Fw</a:t>
            </a:r>
            <a:endParaRPr lang="es-E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C72CE6-BF0D-4E22-AFA1-E4CB9043C081}"/>
              </a:ext>
            </a:extLst>
          </p:cNvPr>
          <p:cNvSpPr txBox="1"/>
          <p:nvPr/>
        </p:nvSpPr>
        <p:spPr>
          <a:xfrm>
            <a:off x="0" y="5812422"/>
            <a:ext cx="659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Bw</a:t>
            </a:r>
            <a:endParaRPr lang="es-E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EF7833-D235-44B3-8027-9815EA6DA6AC}"/>
              </a:ext>
            </a:extLst>
          </p:cNvPr>
          <p:cNvSpPr txBox="1"/>
          <p:nvPr/>
        </p:nvSpPr>
        <p:spPr>
          <a:xfrm>
            <a:off x="2600681" y="1369665"/>
            <a:ext cx="7096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Ti-Ti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6733512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E3D33-C2CB-41BA-8114-450A73F47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μ</a:t>
            </a:r>
            <a:r>
              <a:rPr lang="en-US" dirty="0"/>
              <a:t>_RW vs </a:t>
            </a:r>
            <a:r>
              <a:rPr lang="en-US" dirty="0" err="1"/>
              <a:t>Vds</a:t>
            </a: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784C9D-FDAB-4266-AA3B-BE596C820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116" y="1930396"/>
            <a:ext cx="5330963" cy="39116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A5E593-0182-4871-9B72-7727E8B3C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88110" y="1930396"/>
            <a:ext cx="5330963" cy="391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925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N_it</a:t>
            </a:r>
            <a:r>
              <a:rPr lang="en-US" dirty="0"/>
              <a:t> Ti-Ti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11A52-022F-45C5-829C-8A383596E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780" y="1537264"/>
            <a:ext cx="7517896" cy="49556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49E9F-0CF5-487F-8824-7D10DF305172}"/>
              </a:ext>
            </a:extLst>
          </p:cNvPr>
          <p:cNvSpPr txBox="1"/>
          <p:nvPr/>
        </p:nvSpPr>
        <p:spPr>
          <a:xfrm>
            <a:off x="1534116" y="1993321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Nit_SS</a:t>
            </a:r>
            <a:r>
              <a:rPr lang="en-US" dirty="0"/>
              <a:t> </a:t>
            </a:r>
            <a:r>
              <a:rPr lang="en-US" dirty="0" err="1"/>
              <a:t>fw</a:t>
            </a:r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7BC9EB-DF52-4849-8572-FE14B81071BE}"/>
              </a:ext>
            </a:extLst>
          </p:cNvPr>
          <p:cNvSpPr txBox="1"/>
          <p:nvPr/>
        </p:nvSpPr>
        <p:spPr>
          <a:xfrm>
            <a:off x="1509397" y="3645737"/>
            <a:ext cx="112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Nit_SS</a:t>
            </a:r>
            <a:r>
              <a:rPr lang="en-US" dirty="0"/>
              <a:t> </a:t>
            </a:r>
            <a:r>
              <a:rPr lang="en-US" dirty="0" err="1"/>
              <a:t>bw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F8F031-17F5-474F-82C1-68397CAB4BFF}"/>
              </a:ext>
            </a:extLst>
          </p:cNvPr>
          <p:cNvSpPr txBox="1"/>
          <p:nvPr/>
        </p:nvSpPr>
        <p:spPr>
          <a:xfrm>
            <a:off x="1473933" y="5482819"/>
            <a:ext cx="10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Nit_Delta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18300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4D070F-67D5-DD25-FEF8-B8F42F1F8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200nm Ti-Pd 298K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426FED8-938D-47F7-A4D6-49F992BDB3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99554"/>
            <a:ext cx="5956455" cy="242564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6B01D6-5EAB-41D5-B3D2-A9283CAD04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2" y="2599554"/>
            <a:ext cx="5609749" cy="242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258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0E60D-7DAA-48EC-9462-CA90D5796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N_it</a:t>
            </a:r>
            <a:r>
              <a:rPr lang="en-US" dirty="0"/>
              <a:t> Ti-Pd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5A6846-B1B2-4728-A8EF-2AD4C649A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768" y="1559476"/>
            <a:ext cx="7450502" cy="49111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C391E5-381C-3DC4-5A82-74A40D7A10CB}"/>
              </a:ext>
            </a:extLst>
          </p:cNvPr>
          <p:cNvSpPr txBox="1"/>
          <p:nvPr/>
        </p:nvSpPr>
        <p:spPr>
          <a:xfrm>
            <a:off x="1534116" y="1993321"/>
            <a:ext cx="1079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Nit_SS</a:t>
            </a:r>
            <a:r>
              <a:rPr lang="en-US" dirty="0"/>
              <a:t> </a:t>
            </a:r>
            <a:r>
              <a:rPr lang="en-US" dirty="0" err="1"/>
              <a:t>fw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638AB7-4897-E83A-A56E-97A22C4E0647}"/>
              </a:ext>
            </a:extLst>
          </p:cNvPr>
          <p:cNvSpPr txBox="1"/>
          <p:nvPr/>
        </p:nvSpPr>
        <p:spPr>
          <a:xfrm>
            <a:off x="1509397" y="3645737"/>
            <a:ext cx="1129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Nit_SS</a:t>
            </a:r>
            <a:r>
              <a:rPr lang="en-US" dirty="0"/>
              <a:t> </a:t>
            </a:r>
            <a:r>
              <a:rPr lang="en-US" dirty="0" err="1"/>
              <a:t>bw</a:t>
            </a:r>
            <a:endParaRPr lang="es-E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2C981-C6E0-1423-6A5D-83258798638E}"/>
              </a:ext>
            </a:extLst>
          </p:cNvPr>
          <p:cNvSpPr txBox="1"/>
          <p:nvPr/>
        </p:nvSpPr>
        <p:spPr>
          <a:xfrm>
            <a:off x="1473933" y="5482819"/>
            <a:ext cx="10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Nit_Delta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2154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AD066-20CC-4024-A9EA-944C91A68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Idvg</a:t>
            </a:r>
            <a:r>
              <a:rPr lang="en-US" dirty="0"/>
              <a:t> of devices used for RW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03D2A8D-BFEB-46B4-A9B6-D9CBEC8D2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001" y="4481726"/>
            <a:ext cx="4709848" cy="193340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EA54A0-A0B9-4AF2-A375-F3D5A183F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34175" y="4487836"/>
            <a:ext cx="4490274" cy="19211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7D1C6-9BCB-4B38-84A3-CC44486DB1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20617" y="1839732"/>
            <a:ext cx="4709232" cy="19330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B86D67-E611-4744-A973-759E97703D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7675" y="1839373"/>
            <a:ext cx="4483273" cy="19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4143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CFC5-9FAF-4D41-9FB4-EDE3C0A2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RW vs L</a:t>
            </a:r>
            <a:endParaRPr lang="es-E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D5A94-1A44-46DB-B354-5EDF66B6A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7924"/>
            <a:ext cx="3240000" cy="241542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8ACA10-1C3C-4E2A-B454-2AF14DAF92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1457924"/>
            <a:ext cx="3240000" cy="2415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D5ADC4-A92C-420B-BCDF-0F4B0E7FBF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00" y="1457925"/>
            <a:ext cx="3240000" cy="2415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A9174B-D432-44F6-B8F9-D69897206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91033"/>
            <a:ext cx="3240000" cy="24154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2F0592D-450E-4EE3-998C-35A31E0D90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000" y="3994325"/>
            <a:ext cx="3240000" cy="2415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8612B0-AC4E-4D6F-86B5-3CBC450F8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00" y="3991033"/>
            <a:ext cx="3240000" cy="2415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56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BCFC5-9FAF-4D41-9FB4-EDE3C0A2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Rc</a:t>
            </a:r>
            <a:r>
              <a:rPr lang="en-US" dirty="0"/>
              <a:t> vs </a:t>
            </a:r>
            <a:r>
              <a:rPr lang="en-US" dirty="0" err="1"/>
              <a:t>Vds</a:t>
            </a:r>
            <a:r>
              <a:rPr lang="en-US" dirty="0"/>
              <a:t>   </a:t>
            </a:r>
            <a:r>
              <a:rPr lang="en-US" dirty="0" err="1"/>
              <a:t>mirar</a:t>
            </a:r>
            <a:r>
              <a:rPr lang="en-US" dirty="0"/>
              <a:t> </a:t>
            </a:r>
            <a:r>
              <a:rPr lang="en-US" dirty="0" err="1"/>
              <a:t>vgs</a:t>
            </a:r>
            <a:r>
              <a:rPr lang="en-US" dirty="0"/>
              <a:t> -30,-20 y </a:t>
            </a:r>
            <a:r>
              <a:rPr lang="en-US" dirty="0" err="1"/>
              <a:t>vds</a:t>
            </a:r>
            <a:r>
              <a:rPr lang="en-US" dirty="0"/>
              <a:t> 4</a:t>
            </a:r>
            <a:endParaRPr lang="es-E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468A6F9-0554-4BEB-ABAD-445B2D616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1545" y="1690688"/>
            <a:ext cx="3240000" cy="238235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E6407-34AD-46B3-A9A6-A47B7D4CBE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91545" y="4110522"/>
            <a:ext cx="3240000" cy="23823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D18AA7-8924-4974-8B53-A736D58377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628334"/>
            <a:ext cx="3240000" cy="23539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764C8B-3BDE-4B76-8AF9-6FE335F2C3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1167" y="4110522"/>
            <a:ext cx="3240000" cy="235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10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183E-6C0D-40CC-A353-54E0BF643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Raman</a:t>
            </a:r>
          </a:p>
        </p:txBody>
      </p:sp>
    </p:spTree>
    <p:extLst>
      <p:ext uri="{BB962C8B-B14F-4D97-AF65-F5344CB8AC3E}">
        <p14:creationId xmlns:p14="http://schemas.microsoft.com/office/powerpoint/2010/main" val="1873703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5164-F951-4105-B032-DC3044AF9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Idvd</a:t>
            </a:r>
            <a:r>
              <a:rPr lang="en-US" dirty="0"/>
              <a:t> G3 (</a:t>
            </a:r>
            <a:r>
              <a:rPr lang="en-US" dirty="0" err="1"/>
              <a:t>Ti</a:t>
            </a:r>
            <a:r>
              <a:rPr lang="en-US" dirty="0"/>
              <a:t>-Pd) 1000nm 298K Light On vs Light Off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AAA5C85-54E0-42D4-8A65-B14E8BFE97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64" y="1907970"/>
            <a:ext cx="6828099" cy="19981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C0B1F5-BEE4-44FD-BDE3-4957C5FC65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964" y="4123359"/>
            <a:ext cx="6907205" cy="18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6169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9B022-B62A-4202-96F4-D292138A9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Idvg</a:t>
            </a:r>
            <a:r>
              <a:rPr lang="en-US" dirty="0"/>
              <a:t> G3 (</a:t>
            </a:r>
            <a:r>
              <a:rPr lang="en-US" dirty="0" err="1"/>
              <a:t>Ti</a:t>
            </a:r>
            <a:r>
              <a:rPr lang="en-US" dirty="0"/>
              <a:t>-Pd) 1000nm 298K Light On vs Light Off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105D6E-FEE4-45EB-B893-2DB0CCDAA5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956673"/>
            <a:ext cx="5050186" cy="13822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63474-8DEC-43FB-81EB-4D7CEC11A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7528"/>
            <a:ext cx="4819650" cy="14154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311531-8285-41B9-8304-269C052571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0" y="4047913"/>
            <a:ext cx="4667415" cy="129097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36ECC8-CDFF-45FB-8820-48A06E3B0D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7696" y="2331881"/>
            <a:ext cx="4438182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016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2032-74B8-4024-8D9C-B18788CD8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Idvg</a:t>
            </a:r>
            <a:r>
              <a:rPr lang="en-US" dirty="0"/>
              <a:t> G1 (</a:t>
            </a:r>
            <a:r>
              <a:rPr lang="en-US" dirty="0" err="1"/>
              <a:t>Ti</a:t>
            </a:r>
            <a:r>
              <a:rPr lang="en-US" dirty="0"/>
              <a:t>-Pd) 1000nm 298K Light On vs Light Off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A3275B-0D73-445A-8C21-6F57E32FB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3989718"/>
            <a:ext cx="7019925" cy="194149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CFBD0D-C70E-45B5-B1CB-CFB743475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12" y="1881128"/>
            <a:ext cx="6422250" cy="19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2963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87FCA-637A-4F07-9471-8B13E4B40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 vs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576ABB-22B0-4945-94B7-D3C28E999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0589"/>
            <a:ext cx="10515600" cy="200459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F01CE3-0A94-401E-9B0F-E2A4F494F6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6722" y="4649958"/>
            <a:ext cx="2767078" cy="184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4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EDC534-8878-5454-CB5F-BA7E5AC5E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200nm Ti-Pd G1 T </a:t>
            </a:r>
            <a:r>
              <a:rPr lang="es-ES" dirty="0" err="1"/>
              <a:t>sweep</a:t>
            </a:r>
            <a:r>
              <a:rPr lang="es-ES" dirty="0"/>
              <a:t> 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49C023-91A7-455C-A49D-B32E713A7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074" y="2051610"/>
            <a:ext cx="5097780" cy="323336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A15585-4F71-4987-BA5D-95117D091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74" y="2051610"/>
            <a:ext cx="4801054" cy="323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117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EFD77-6A2F-B6C4-E35F-E008C5C73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500nm Ti-Ti 298K 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FA3DCCB-3ADC-46D1-8B80-FCFD565F0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2444" y="2376748"/>
            <a:ext cx="4951356" cy="306806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54F254-A954-426B-B1D4-56849D28A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939" y="2376748"/>
            <a:ext cx="4548617" cy="30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923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409B16-6D32-187F-472D-F24F88559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500nm Ti-Ti E1 T </a:t>
            </a:r>
            <a:r>
              <a:rPr lang="es-ES" dirty="0" err="1"/>
              <a:t>sweep</a:t>
            </a:r>
            <a:r>
              <a:rPr lang="es-ES" dirty="0"/>
              <a:t> </a:t>
            </a:r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DCD1C2-AE9B-41AE-A653-2E8F71980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73" y="1947454"/>
            <a:ext cx="5191727" cy="3292951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C041A-6823-43EB-8BE7-93440D466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947454"/>
            <a:ext cx="5448300" cy="365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01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D8FAEB-D055-D68B-D80F-5796CFD7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500nm Ti-Pd 298K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EF69868-7035-49BC-AF9A-4805A7F86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834" y="2600490"/>
            <a:ext cx="5800725" cy="2362225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8ACDB8-66BF-4519-AC7A-347B32241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11" y="2600490"/>
            <a:ext cx="5499820" cy="23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529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1985</TotalTime>
  <Words>345</Words>
  <Application>Microsoft Macintosh PowerPoint</Application>
  <PresentationFormat>Widescreen</PresentationFormat>
  <Paragraphs>97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Office Theme</vt:lpstr>
      <vt:lpstr>Sc51 dev01 ebl02 Ti-Ti Pd-Ti</vt:lpstr>
      <vt:lpstr>Idvd</vt:lpstr>
      <vt:lpstr>200nm Ti-Ti 298K</vt:lpstr>
      <vt:lpstr>200nm Ti-Ti E3 T sweep</vt:lpstr>
      <vt:lpstr>200nm Ti-Pd 298K</vt:lpstr>
      <vt:lpstr>200nm Ti-Pd G1 T sweep </vt:lpstr>
      <vt:lpstr>500nm Ti-Ti 298K </vt:lpstr>
      <vt:lpstr>500nm Ti-Ti E1 T sweep </vt:lpstr>
      <vt:lpstr>500nm Ti-Pd 298K</vt:lpstr>
      <vt:lpstr>500nm Ti-Pd H1 T sweep</vt:lpstr>
      <vt:lpstr>1000nm Ti-Ti 298K</vt:lpstr>
      <vt:lpstr>1000nm Ti-Ti F1 T sweep</vt:lpstr>
      <vt:lpstr>1000nm Ti-Pd 298K</vt:lpstr>
      <vt:lpstr>1000nm Ti-Pd G3 T sweep</vt:lpstr>
      <vt:lpstr>Mean ± σ 298K</vt:lpstr>
      <vt:lpstr>Idvg</vt:lpstr>
      <vt:lpstr>Ti-Ti 200nm @298K</vt:lpstr>
      <vt:lpstr>E3 (Ti-Ti) 200nm T sweep</vt:lpstr>
      <vt:lpstr>Ti-Pd 200nm @298K</vt:lpstr>
      <vt:lpstr>G1 (Ti-Pd) 200nm T sweep</vt:lpstr>
      <vt:lpstr>Ti-Ti 500nm @298K</vt:lpstr>
      <vt:lpstr>E1 (Ti-Ti) 500nm T sweep</vt:lpstr>
      <vt:lpstr>Ti-Pd 500nm @298K</vt:lpstr>
      <vt:lpstr>H1 (Ti-Pd) 500nm T sweep</vt:lpstr>
      <vt:lpstr>Ti-Ti 1000nm @298K</vt:lpstr>
      <vt:lpstr>F1 (Ti-Ti) 1000nm T sweep</vt:lpstr>
      <vt:lpstr>Ti-Pd 1000nm @298K</vt:lpstr>
      <vt:lpstr>G3 (Ti-Pd) 1000nm T sweep</vt:lpstr>
      <vt:lpstr>Mean ± σ 298K</vt:lpstr>
      <vt:lpstr>FET parameters</vt:lpstr>
      <vt:lpstr>Ids_on Ti-Ti</vt:lpstr>
      <vt:lpstr>Ids_on Ti-Pd</vt:lpstr>
      <vt:lpstr>Ids_off Ti-Ti</vt:lpstr>
      <vt:lpstr>Ids_off Ti-Pd</vt:lpstr>
      <vt:lpstr>Ratio Ti-Ti</vt:lpstr>
      <vt:lpstr>Ratio Ti-Pd</vt:lpstr>
      <vt:lpstr>V_th Ti-Ti</vt:lpstr>
      <vt:lpstr>V_th Ti-Pd</vt:lpstr>
      <vt:lpstr>V_th box plot</vt:lpstr>
      <vt:lpstr>SS Ti-Ti</vt:lpstr>
      <vt:lpstr>SS Ti-Pd</vt:lpstr>
      <vt:lpstr>μ_lin Ti-Ti</vt:lpstr>
      <vt:lpstr>μ_lin Ti-Pd</vt:lpstr>
      <vt:lpstr>μ_lin box plot</vt:lpstr>
      <vt:lpstr>μ_sat Ti-Ti</vt:lpstr>
      <vt:lpstr>μ_sat Ti-Pd</vt:lpstr>
      <vt:lpstr>μ_sat box plot</vt:lpstr>
      <vt:lpstr>μ_RW vs Vds</vt:lpstr>
      <vt:lpstr>N_it Ti-Ti</vt:lpstr>
      <vt:lpstr>N_it Ti-Pd</vt:lpstr>
      <vt:lpstr>Idvg of devices used for RW analysis</vt:lpstr>
      <vt:lpstr>RW vs L</vt:lpstr>
      <vt:lpstr>Rc vs Vds   mirar vgs -30,-20 y vds 4</vt:lpstr>
      <vt:lpstr>Raman</vt:lpstr>
      <vt:lpstr>Idvd G3 (Ti-Pd) 1000nm 298K Light On vs Light Off</vt:lpstr>
      <vt:lpstr>Idvg G3 (Ti-Pd) 1000nm 298K Light On vs Light Off</vt:lpstr>
      <vt:lpstr>Idvg G1 (Ti-Pd) 1000nm 298K Light On vs Light Off</vt:lpstr>
      <vt:lpstr>Id vs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</dc:title>
  <dc:creator>AMS labs</dc:creator>
  <cp:lastModifiedBy>Marcel López Freixes</cp:lastModifiedBy>
  <cp:revision>87</cp:revision>
  <dcterms:created xsi:type="dcterms:W3CDTF">2025-08-17T13:42:55Z</dcterms:created>
  <dcterms:modified xsi:type="dcterms:W3CDTF">2025-08-31T13:48:53Z</dcterms:modified>
</cp:coreProperties>
</file>